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10-4.png>
</file>

<file path=ppt/media/image-11-1.png>
</file>

<file path=ppt/media/image-11-2.png>
</file>

<file path=ppt/media/image-11-3.png>
</file>

<file path=ppt/media/image-12-1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6-1.png>
</file>

<file path=ppt/media/image-6-2.png>
</file>

<file path=ppt/media/image-7-1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73152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430" y="2952750"/>
            <a:ext cx="1943100" cy="23241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148399" y="3212902"/>
            <a:ext cx="5648801" cy="18037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¿Qué es WebRTC?</a:t>
            </a:r>
            <a:endParaRPr lang="en-US" sz="5681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447211"/>
            <a:ext cx="6697147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Vulnerabilidades de WebRTC</a:t>
            </a:r>
            <a:endParaRPr lang="en-US" sz="4117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3544967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32256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Seguridad UDP</a:t>
            </a:r>
            <a:endParaRPr lang="en-US" sz="2058" dirty="0"/>
          </a:p>
        </p:txBody>
      </p:sp>
      <p:sp>
        <p:nvSpPr>
          <p:cNvPr id="7" name="Text 4"/>
          <p:cNvSpPr/>
          <p:nvPr/>
        </p:nvSpPr>
        <p:spPr>
          <a:xfrm>
            <a:off x="2348389" y="4782622"/>
            <a:ext cx="30889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utiliza UDP, lo que compromete la confiabilidad de la comunicación.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3544967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32256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Incompatibilidad</a:t>
            </a:r>
            <a:endParaRPr lang="en-US" sz="2058" dirty="0"/>
          </a:p>
        </p:txBody>
      </p:sp>
      <p:sp>
        <p:nvSpPr>
          <p:cNvPr id="10" name="Text 6"/>
          <p:cNvSpPr/>
          <p:nvPr/>
        </p:nvSpPr>
        <p:spPr>
          <a:xfrm>
            <a:off x="5770602" y="4782622"/>
            <a:ext cx="30889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Las soluciones WebRTC presentan incompatibilidad entre sí.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3544967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32256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Privacidad de IP</a:t>
            </a:r>
            <a:endParaRPr lang="en-US" sz="2058" dirty="0"/>
          </a:p>
        </p:txBody>
      </p:sp>
      <p:sp>
        <p:nvSpPr>
          <p:cNvPr id="13" name="Text 8"/>
          <p:cNvSpPr/>
          <p:nvPr/>
        </p:nvSpPr>
        <p:spPr>
          <a:xfrm>
            <a:off x="9192816" y="4782622"/>
            <a:ext cx="308907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revela las direcciones IP reales de los usuarios.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4701064" y="910352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Implementación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3651528" y="2119193"/>
            <a:ext cx="3136821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Video Stream</a:t>
            </a:r>
            <a:endParaRPr lang="en-US" sz="247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761178"/>
            <a:ext cx="5739408" cy="29682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348389" y="5979319"/>
            <a:ext cx="574321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199" y="2146935"/>
            <a:ext cx="3648194" cy="377499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896826" y="6171843"/>
            <a:ext cx="3136821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Chat</a:t>
            </a:r>
            <a:endParaRPr lang="en-US" sz="2470" dirty="0"/>
          </a:p>
        </p:txBody>
      </p:sp>
      <p:sp>
        <p:nvSpPr>
          <p:cNvPr id="10" name="Text 6"/>
          <p:cNvSpPr/>
          <p:nvPr/>
        </p:nvSpPr>
        <p:spPr>
          <a:xfrm>
            <a:off x="8641199" y="6786086"/>
            <a:ext cx="364819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4701064" y="2607826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Implementación</a:t>
            </a:r>
            <a:endParaRPr lang="en-US" sz="4117" dirty="0"/>
          </a:p>
        </p:txBody>
      </p:sp>
      <p:sp>
        <p:nvSpPr>
          <p:cNvPr id="5" name="Shape 3"/>
          <p:cNvSpPr/>
          <p:nvPr/>
        </p:nvSpPr>
        <p:spPr>
          <a:xfrm>
            <a:off x="2348389" y="395549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6" name="Text 4"/>
          <p:cNvSpPr/>
          <p:nvPr/>
        </p:nvSpPr>
        <p:spPr>
          <a:xfrm>
            <a:off x="2548295" y="4009430"/>
            <a:ext cx="100132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470" dirty="0"/>
          </a:p>
        </p:txBody>
      </p:sp>
      <p:sp>
        <p:nvSpPr>
          <p:cNvPr id="7" name="Text 5"/>
          <p:cNvSpPr/>
          <p:nvPr/>
        </p:nvSpPr>
        <p:spPr>
          <a:xfrm>
            <a:off x="3070503" y="3955494"/>
            <a:ext cx="244090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Cada usuario tiene un estado que determina quién se conecta primero.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733574" y="395549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9" name="Text 7"/>
          <p:cNvSpPr/>
          <p:nvPr/>
        </p:nvSpPr>
        <p:spPr>
          <a:xfrm>
            <a:off x="5903714" y="4009430"/>
            <a:ext cx="15966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470" dirty="0"/>
          </a:p>
        </p:txBody>
      </p:sp>
      <p:sp>
        <p:nvSpPr>
          <p:cNvPr id="10" name="Text 8"/>
          <p:cNvSpPr/>
          <p:nvPr/>
        </p:nvSpPr>
        <p:spPr>
          <a:xfrm>
            <a:off x="6455688" y="3955494"/>
            <a:ext cx="2440900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 servidor intermedia ofertas y respuestas entre usuarios. Esto permite una comunicación efectiva.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118759" y="395549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2" name="Text 10"/>
          <p:cNvSpPr/>
          <p:nvPr/>
        </p:nvSpPr>
        <p:spPr>
          <a:xfrm>
            <a:off x="9287232" y="4009430"/>
            <a:ext cx="162878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470" dirty="0"/>
          </a:p>
        </p:txBody>
      </p:sp>
      <p:sp>
        <p:nvSpPr>
          <p:cNvPr id="13" name="Text 11"/>
          <p:cNvSpPr/>
          <p:nvPr/>
        </p:nvSpPr>
        <p:spPr>
          <a:xfrm>
            <a:off x="9840873" y="3955494"/>
            <a:ext cx="244090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Transmisión fluida de videollamadas y chat.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4884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Historia de WebRTC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1152644" y="2235518"/>
            <a:ext cx="27742" cy="4745236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721471"/>
            <a:ext cx="777597" cy="27742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4854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9" name="Text 6"/>
          <p:cNvSpPr/>
          <p:nvPr/>
        </p:nvSpPr>
        <p:spPr>
          <a:xfrm>
            <a:off x="1116390" y="2539365"/>
            <a:ext cx="100132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470" dirty="0"/>
          </a:p>
        </p:txBody>
      </p:sp>
      <p:sp>
        <p:nvSpPr>
          <p:cNvPr id="10" name="Text 7"/>
          <p:cNvSpPr/>
          <p:nvPr/>
        </p:nvSpPr>
        <p:spPr>
          <a:xfrm>
            <a:off x="2388513" y="2457688"/>
            <a:ext cx="4182547" cy="522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4117"/>
              </a:lnSpc>
              <a:buNone/>
            </a:pPr>
            <a:r>
              <a:rPr lang="en-US" sz="329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2009</a:t>
            </a:r>
            <a:endParaRPr lang="en-US" sz="3293" dirty="0"/>
          </a:p>
        </p:txBody>
      </p:sp>
      <p:sp>
        <p:nvSpPr>
          <p:cNvPr id="11" name="Text 8"/>
          <p:cNvSpPr/>
          <p:nvPr/>
        </p:nvSpPr>
        <p:spPr>
          <a:xfrm>
            <a:off x="2388513" y="3113722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Google inicia la idea de crear WebRTC como alternativa a Adobe Flash.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377273"/>
            <a:ext cx="777597" cy="27742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414123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4" name="Text 11"/>
          <p:cNvSpPr/>
          <p:nvPr/>
        </p:nvSpPr>
        <p:spPr>
          <a:xfrm>
            <a:off x="1086624" y="4195167"/>
            <a:ext cx="15966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2388513" y="4113490"/>
            <a:ext cx="4182547" cy="522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4117"/>
              </a:lnSpc>
              <a:buNone/>
            </a:pPr>
            <a:r>
              <a:rPr lang="en-US" sz="329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2011</a:t>
            </a:r>
            <a:endParaRPr lang="en-US" sz="3293" dirty="0"/>
          </a:p>
        </p:txBody>
      </p:sp>
      <p:sp>
        <p:nvSpPr>
          <p:cNvPr id="16" name="Text 13"/>
          <p:cNvSpPr/>
          <p:nvPr/>
        </p:nvSpPr>
        <p:spPr>
          <a:xfrm>
            <a:off x="2388513" y="4769525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Comienza la estandarización de WebRTC en W3C e IETF.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33075"/>
            <a:ext cx="777597" cy="27742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79703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9" name="Text 16"/>
          <p:cNvSpPr/>
          <p:nvPr/>
        </p:nvSpPr>
        <p:spPr>
          <a:xfrm>
            <a:off x="1084957" y="5850969"/>
            <a:ext cx="162878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470" dirty="0"/>
          </a:p>
        </p:txBody>
      </p:sp>
      <p:sp>
        <p:nvSpPr>
          <p:cNvPr id="20" name="Text 17"/>
          <p:cNvSpPr/>
          <p:nvPr/>
        </p:nvSpPr>
        <p:spPr>
          <a:xfrm>
            <a:off x="2388513" y="5769293"/>
            <a:ext cx="4182547" cy="522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4117"/>
              </a:lnSpc>
              <a:buNone/>
            </a:pPr>
            <a:r>
              <a:rPr lang="en-US" sz="329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2013</a:t>
            </a:r>
            <a:endParaRPr lang="en-US" sz="3293" dirty="0"/>
          </a:p>
        </p:txBody>
      </p:sp>
      <p:sp>
        <p:nvSpPr>
          <p:cNvPr id="21" name="Text 18"/>
          <p:cNvSpPr/>
          <p:nvPr/>
        </p:nvSpPr>
        <p:spPr>
          <a:xfrm>
            <a:off x="2388513" y="6425327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demuestran videollamadas entre navegadores de Mozilla y Google.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2436495"/>
            <a:ext cx="5826204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WebRTC en la Actualidad</a:t>
            </a:r>
            <a:endParaRPr lang="en-US" sz="4117" dirty="0"/>
          </a:p>
        </p:txBody>
      </p:sp>
      <p:sp>
        <p:nvSpPr>
          <p:cNvPr id="7" name="Shape 4"/>
          <p:cNvSpPr/>
          <p:nvPr/>
        </p:nvSpPr>
        <p:spPr>
          <a:xfrm>
            <a:off x="2348389" y="367307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8" name="Text 5"/>
          <p:cNvSpPr/>
          <p:nvPr/>
        </p:nvSpPr>
        <p:spPr>
          <a:xfrm>
            <a:off x="2548295" y="3727013"/>
            <a:ext cx="100132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470" dirty="0"/>
          </a:p>
        </p:txBody>
      </p:sp>
      <p:sp>
        <p:nvSpPr>
          <p:cNvPr id="9" name="Text 6"/>
          <p:cNvSpPr/>
          <p:nvPr/>
        </p:nvSpPr>
        <p:spPr>
          <a:xfrm>
            <a:off x="3070503" y="3673078"/>
            <a:ext cx="2440900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Protocolo Líder</a:t>
            </a:r>
            <a:endParaRPr lang="en-US" sz="2058" dirty="0"/>
          </a:p>
        </p:txBody>
      </p:sp>
      <p:sp>
        <p:nvSpPr>
          <p:cNvPr id="10" name="Text 7"/>
          <p:cNvSpPr/>
          <p:nvPr/>
        </p:nvSpPr>
        <p:spPr>
          <a:xfrm>
            <a:off x="3070503" y="4133136"/>
            <a:ext cx="244090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es el segundo protocolo de vídeo más popular después de Zoom.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733574" y="367307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2" name="Text 9"/>
          <p:cNvSpPr/>
          <p:nvPr/>
        </p:nvSpPr>
        <p:spPr>
          <a:xfrm>
            <a:off x="5903714" y="3727013"/>
            <a:ext cx="15966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470" dirty="0"/>
          </a:p>
        </p:txBody>
      </p:sp>
      <p:sp>
        <p:nvSpPr>
          <p:cNvPr id="13" name="Text 10"/>
          <p:cNvSpPr/>
          <p:nvPr/>
        </p:nvSpPr>
        <p:spPr>
          <a:xfrm>
            <a:off x="6455688" y="3673078"/>
            <a:ext cx="2440900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Superando Estándares</a:t>
            </a:r>
            <a:endParaRPr lang="en-US" sz="2058" dirty="0"/>
          </a:p>
        </p:txBody>
      </p:sp>
      <p:sp>
        <p:nvSpPr>
          <p:cNvPr id="14" name="Text 11"/>
          <p:cNvSpPr/>
          <p:nvPr/>
        </p:nvSpPr>
        <p:spPr>
          <a:xfrm>
            <a:off x="6455688" y="4459962"/>
            <a:ext cx="244090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supera a otros protocolos estándar como H.323 y SIP.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118759" y="367307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6" name="Text 13"/>
          <p:cNvSpPr/>
          <p:nvPr/>
        </p:nvSpPr>
        <p:spPr>
          <a:xfrm>
            <a:off x="9287232" y="3727013"/>
            <a:ext cx="162878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470" dirty="0"/>
          </a:p>
        </p:txBody>
      </p:sp>
      <p:sp>
        <p:nvSpPr>
          <p:cNvPr id="17" name="Text 14"/>
          <p:cNvSpPr/>
          <p:nvPr/>
        </p:nvSpPr>
        <p:spPr>
          <a:xfrm>
            <a:off x="9840873" y="3673078"/>
            <a:ext cx="2440900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Adopción Generalizada</a:t>
            </a:r>
            <a:endParaRPr lang="en-US" sz="2058" dirty="0"/>
          </a:p>
        </p:txBody>
      </p:sp>
      <p:sp>
        <p:nvSpPr>
          <p:cNvPr id="18" name="Text 15"/>
          <p:cNvSpPr/>
          <p:nvPr/>
        </p:nvSpPr>
        <p:spPr>
          <a:xfrm>
            <a:off x="9840873" y="4459962"/>
            <a:ext cx="244090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se utiliza en una amplia variedad de aplicaciones y servicios de comunicación.</a:t>
            </a:r>
            <a:endParaRPr lang="en-US" sz="1750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495669" y="593765"/>
            <a:ext cx="6354366" cy="6341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93"/>
              </a:lnSpc>
              <a:buNone/>
            </a:pPr>
            <a:r>
              <a:rPr lang="en-US" sz="399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Funcionamiento de WebRTC</a:t>
            </a:r>
            <a:endParaRPr lang="en-US" sz="3995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5669" y="1659017"/>
            <a:ext cx="2997398" cy="29973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495669" y="4925854"/>
            <a:ext cx="2536508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Captura de Medios</a:t>
            </a:r>
            <a:endParaRPr lang="en-US" sz="1997" dirty="0"/>
          </a:p>
        </p:txBody>
      </p:sp>
      <p:sp>
        <p:nvSpPr>
          <p:cNvPr id="7" name="Text 4"/>
          <p:cNvSpPr/>
          <p:nvPr/>
        </p:nvSpPr>
        <p:spPr>
          <a:xfrm>
            <a:off x="2495669" y="5372100"/>
            <a:ext cx="2997398" cy="2263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1698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utiliza navigator.mediaDevices.getUserMedia() y navigator.mediaDevices.getDisplayMedia() para acceder a cámaras, micrófonos y pantalla.</a:t>
            </a:r>
            <a:endParaRPr lang="en-US" sz="1698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441" y="1659017"/>
            <a:ext cx="2997398" cy="29973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16441" y="4925854"/>
            <a:ext cx="2832497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Conectividad entre Pares</a:t>
            </a:r>
            <a:endParaRPr lang="en-US" sz="1997" dirty="0"/>
          </a:p>
        </p:txBody>
      </p:sp>
      <p:sp>
        <p:nvSpPr>
          <p:cNvPr id="10" name="Text 6"/>
          <p:cNvSpPr/>
          <p:nvPr/>
        </p:nvSpPr>
        <p:spPr>
          <a:xfrm>
            <a:off x="5816441" y="5372100"/>
            <a:ext cx="2997398" cy="1293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1698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interfaz RTCPeerConnection controla la conexión entre dos pares en WebRTC.</a:t>
            </a:r>
            <a:endParaRPr lang="en-US" sz="1698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213" y="1659017"/>
            <a:ext cx="2997518" cy="299751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37213" y="4925973"/>
            <a:ext cx="2536508" cy="3169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Transmisión de Datos</a:t>
            </a:r>
            <a:endParaRPr lang="en-US" sz="1997" dirty="0"/>
          </a:p>
        </p:txBody>
      </p:sp>
      <p:sp>
        <p:nvSpPr>
          <p:cNvPr id="13" name="Text 8"/>
          <p:cNvSpPr/>
          <p:nvPr/>
        </p:nvSpPr>
        <p:spPr>
          <a:xfrm>
            <a:off x="9137213" y="5372219"/>
            <a:ext cx="2997518" cy="1293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1698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facilita el envío y recepción de audio, video y datos binarios a través de DataChannel.</a:t>
            </a:r>
            <a:endParaRPr lang="en-US" sz="1698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282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62025"/>
            <a:ext cx="5648801" cy="13068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Especificaciones de transporte y Middlebox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1188601" y="2602111"/>
            <a:ext cx="529340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Protocolos como UDP, TCP, TURN, STUN, ICE, TLS, y DTLS son esenciales para la comunicación y la seguridad en WebRTC.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851791"/>
            <a:ext cx="56488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4434959"/>
            <a:ext cx="529340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compatibilidad con IPv4 e IPv6 es fundamental para garantizar la interoperabilidad en diferentes entornos de red.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5684639"/>
            <a:ext cx="56488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88601" y="6267807"/>
            <a:ext cx="529340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capacidad de utilizar direcciones IPv6 temporales mejora la privacidad y la seguridad de las comunicaciones.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371725"/>
            <a:ext cx="5358765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Priorización de medios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6675001" y="3358396"/>
            <a:ext cx="712220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API de WebRTC permite la priorización de flujos de medios y datos, asegurando una calidad de servicio óptima durante las comunicaciones.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4608076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5191244"/>
            <a:ext cx="712220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priorización local garantiza un tratamiento diferenciado de los paquetes basado en la prioridad asignada a cada flujo de datos.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71723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5CC97B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Ventajas de WebRTC</a:t>
            </a:r>
            <a:endParaRPr lang="en-US" sz="4117" dirty="0"/>
          </a:p>
        </p:txBody>
      </p:sp>
      <p:sp>
        <p:nvSpPr>
          <p:cNvPr id="5" name="Shape 3"/>
          <p:cNvSpPr/>
          <p:nvPr/>
        </p:nvSpPr>
        <p:spPr>
          <a:xfrm>
            <a:off x="2348389" y="2814995"/>
            <a:ext cx="4855726" cy="1904167"/>
          </a:xfrm>
          <a:prstGeom prst="roundRect">
            <a:avLst>
              <a:gd name="adj" fmla="val 3501"/>
            </a:avLst>
          </a:prstGeom>
          <a:solidFill>
            <a:srgbClr val="221D4C"/>
          </a:solidFill>
          <a:ln/>
        </p:spPr>
      </p:sp>
      <p:sp>
        <p:nvSpPr>
          <p:cNvPr id="6" name="Text 4"/>
          <p:cNvSpPr/>
          <p:nvPr/>
        </p:nvSpPr>
        <p:spPr>
          <a:xfrm>
            <a:off x="2570559" y="3037165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Sin Instalación Previa</a:t>
            </a:r>
            <a:endParaRPr lang="en-US" sz="2058" dirty="0"/>
          </a:p>
        </p:txBody>
      </p:sp>
      <p:sp>
        <p:nvSpPr>
          <p:cNvPr id="7" name="Text 5"/>
          <p:cNvSpPr/>
          <p:nvPr/>
        </p:nvSpPr>
        <p:spPr>
          <a:xfrm>
            <a:off x="2570559" y="3497223"/>
            <a:ext cx="44113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funciona directamente en el navegador sin necesidad de instalar software adicional.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814995"/>
            <a:ext cx="4855726" cy="1904167"/>
          </a:xfrm>
          <a:prstGeom prst="roundRect">
            <a:avLst>
              <a:gd name="adj" fmla="val 3501"/>
            </a:avLst>
          </a:prstGeom>
          <a:solidFill>
            <a:srgbClr val="221D4C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3037165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Flexibilidad</a:t>
            </a: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48456" y="3497223"/>
            <a:ext cx="44113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admite una amplia variedad de casos de uso, desde llamadas de voz hasta videoconferencias.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348389" y="4941332"/>
            <a:ext cx="4855726" cy="1570911"/>
          </a:xfrm>
          <a:prstGeom prst="roundRect">
            <a:avLst>
              <a:gd name="adj" fmla="val 4243"/>
            </a:avLst>
          </a:prstGeom>
          <a:solidFill>
            <a:srgbClr val="221D4C"/>
          </a:solidFill>
          <a:ln/>
        </p:spPr>
      </p:sp>
      <p:sp>
        <p:nvSpPr>
          <p:cNvPr id="12" name="Text 10"/>
          <p:cNvSpPr/>
          <p:nvPr/>
        </p:nvSpPr>
        <p:spPr>
          <a:xfrm>
            <a:off x="2570559" y="516350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Bajo Costo</a:t>
            </a:r>
            <a:endParaRPr lang="en-US" sz="2058" dirty="0"/>
          </a:p>
        </p:txBody>
      </p:sp>
      <p:sp>
        <p:nvSpPr>
          <p:cNvPr id="13" name="Text 11"/>
          <p:cNvSpPr/>
          <p:nvPr/>
        </p:nvSpPr>
        <p:spPr>
          <a:xfrm>
            <a:off x="2570559" y="5623560"/>
            <a:ext cx="44113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no requiere servidores dedicados ni licencias costosas.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941332"/>
            <a:ext cx="4855726" cy="1570911"/>
          </a:xfrm>
          <a:prstGeom prst="roundRect">
            <a:avLst>
              <a:gd name="adj" fmla="val 4243"/>
            </a:avLst>
          </a:prstGeom>
          <a:solidFill>
            <a:srgbClr val="221D4C"/>
          </a:solidFill>
          <a:ln/>
        </p:spPr>
      </p:sp>
      <p:sp>
        <p:nvSpPr>
          <p:cNvPr id="15" name="Text 13"/>
          <p:cNvSpPr/>
          <p:nvPr/>
        </p:nvSpPr>
        <p:spPr>
          <a:xfrm>
            <a:off x="7648456" y="5163503"/>
            <a:ext cx="3829764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Compatibilidad con navegadores</a:t>
            </a:r>
            <a:endParaRPr lang="en-US" sz="2058" dirty="0"/>
          </a:p>
        </p:txBody>
      </p:sp>
      <p:sp>
        <p:nvSpPr>
          <p:cNvPr id="16" name="Text 14"/>
          <p:cNvSpPr/>
          <p:nvPr/>
        </p:nvSpPr>
        <p:spPr>
          <a:xfrm>
            <a:off x="7648456" y="5623560"/>
            <a:ext cx="44113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es compatible con la mayoría de los navegadores web modernos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217414"/>
            <a:ext cx="5599271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A2F5C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Desventajas de WebRTC</a:t>
            </a:r>
            <a:endParaRPr lang="en-US" sz="4117" dirty="0"/>
          </a:p>
        </p:txBody>
      </p:sp>
      <p:sp>
        <p:nvSpPr>
          <p:cNvPr id="5" name="Shape 3"/>
          <p:cNvSpPr/>
          <p:nvPr/>
        </p:nvSpPr>
        <p:spPr>
          <a:xfrm>
            <a:off x="2348389" y="2315170"/>
            <a:ext cx="4855726" cy="2237423"/>
          </a:xfrm>
          <a:prstGeom prst="roundRect">
            <a:avLst>
              <a:gd name="adj" fmla="val 2979"/>
            </a:avLst>
          </a:prstGeom>
          <a:solidFill>
            <a:srgbClr val="221D4C"/>
          </a:solidFill>
          <a:ln/>
        </p:spPr>
      </p:sp>
      <p:sp>
        <p:nvSpPr>
          <p:cNvPr id="6" name="Text 4"/>
          <p:cNvSpPr/>
          <p:nvPr/>
        </p:nvSpPr>
        <p:spPr>
          <a:xfrm>
            <a:off x="2570559" y="2537341"/>
            <a:ext cx="3105626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Interoperabilidad Limitada</a:t>
            </a:r>
            <a:endParaRPr lang="en-US" sz="2058" dirty="0"/>
          </a:p>
        </p:txBody>
      </p:sp>
      <p:sp>
        <p:nvSpPr>
          <p:cNvPr id="7" name="Text 5"/>
          <p:cNvSpPr/>
          <p:nvPr/>
        </p:nvSpPr>
        <p:spPr>
          <a:xfrm>
            <a:off x="2570559" y="2997398"/>
            <a:ext cx="441138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Pueden surgir problemas de interoperabilidad entre diferentes implementaciones o versiones de WebRTC.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315170"/>
            <a:ext cx="4855726" cy="2237423"/>
          </a:xfrm>
          <a:prstGeom prst="roundRect">
            <a:avLst>
              <a:gd name="adj" fmla="val 2979"/>
            </a:avLst>
          </a:prstGeom>
          <a:solidFill>
            <a:srgbClr val="221D4C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2537341"/>
            <a:ext cx="2664738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Dependencia de la Red</a:t>
            </a: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48456" y="2997398"/>
            <a:ext cx="44113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calidad de la experiencia de usuario en WebRTC depende de la calidad de la red.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348389" y="4774763"/>
            <a:ext cx="4855726" cy="2237423"/>
          </a:xfrm>
          <a:prstGeom prst="roundRect">
            <a:avLst>
              <a:gd name="adj" fmla="val 2979"/>
            </a:avLst>
          </a:prstGeom>
          <a:solidFill>
            <a:srgbClr val="221D4C"/>
          </a:solidFill>
          <a:ln/>
        </p:spPr>
      </p:sp>
      <p:sp>
        <p:nvSpPr>
          <p:cNvPr id="12" name="Text 10"/>
          <p:cNvSpPr/>
          <p:nvPr/>
        </p:nvSpPr>
        <p:spPr>
          <a:xfrm>
            <a:off x="2570559" y="499693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Rendimiento</a:t>
            </a:r>
            <a:endParaRPr lang="en-US" sz="2058" dirty="0"/>
          </a:p>
        </p:txBody>
      </p:sp>
      <p:sp>
        <p:nvSpPr>
          <p:cNvPr id="13" name="Text 11"/>
          <p:cNvSpPr/>
          <p:nvPr/>
        </p:nvSpPr>
        <p:spPr>
          <a:xfrm>
            <a:off x="2570559" y="5456992"/>
            <a:ext cx="441138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puede experimentar problemas de rendimiento, especialmente en redes con ancho de banda limitado o con alta latencia.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74763"/>
            <a:ext cx="4855726" cy="2237423"/>
          </a:xfrm>
          <a:prstGeom prst="roundRect">
            <a:avLst>
              <a:gd name="adj" fmla="val 2979"/>
            </a:avLst>
          </a:prstGeom>
          <a:solidFill>
            <a:srgbClr val="221D4C"/>
          </a:solidFill>
          <a:ln/>
        </p:spPr>
      </p:sp>
      <p:sp>
        <p:nvSpPr>
          <p:cNvPr id="15" name="Text 13"/>
          <p:cNvSpPr/>
          <p:nvPr/>
        </p:nvSpPr>
        <p:spPr>
          <a:xfrm>
            <a:off x="7648456" y="4996934"/>
            <a:ext cx="4411385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Limitaciones en la transmisión de datos</a:t>
            </a:r>
            <a:endParaRPr lang="en-US" sz="2058" dirty="0"/>
          </a:p>
        </p:txBody>
      </p:sp>
      <p:sp>
        <p:nvSpPr>
          <p:cNvPr id="16" name="Text 14"/>
          <p:cNvSpPr/>
          <p:nvPr/>
        </p:nvSpPr>
        <p:spPr>
          <a:xfrm>
            <a:off x="7648456" y="5783818"/>
            <a:ext cx="44113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 puede no ser la mejor opción para la transmisión de grandes cantidades de datos.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174433"/>
            <a:ext cx="7477601" cy="13068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Seguridad y Privacidad en WebRTC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833199" y="306443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7" name="Text 4"/>
          <p:cNvSpPr/>
          <p:nvPr/>
        </p:nvSpPr>
        <p:spPr>
          <a:xfrm>
            <a:off x="1033105" y="3118366"/>
            <a:ext cx="100132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5"/>
          <p:cNvSpPr/>
          <p:nvPr/>
        </p:nvSpPr>
        <p:spPr>
          <a:xfrm>
            <a:off x="1555313" y="3064431"/>
            <a:ext cx="3462099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Acceso a Dispositivos Locales</a:t>
            </a:r>
            <a:endParaRPr lang="en-US" sz="2058" dirty="0"/>
          </a:p>
        </p:txBody>
      </p:sp>
      <p:sp>
        <p:nvSpPr>
          <p:cNvPr id="9" name="Text 6"/>
          <p:cNvSpPr/>
          <p:nvPr/>
        </p:nvSpPr>
        <p:spPr>
          <a:xfrm>
            <a:off x="1555313" y="3524488"/>
            <a:ext cx="67554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acceso a la cámara y el micrófono requiere el consentimiento del usuario.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3199" y="466308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1" name="Text 8"/>
          <p:cNvSpPr/>
          <p:nvPr/>
        </p:nvSpPr>
        <p:spPr>
          <a:xfrm>
            <a:off x="1003340" y="4717018"/>
            <a:ext cx="159663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9"/>
          <p:cNvSpPr/>
          <p:nvPr/>
        </p:nvSpPr>
        <p:spPr>
          <a:xfrm>
            <a:off x="1555313" y="4663083"/>
            <a:ext cx="3813334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Protección contra Interceptación</a:t>
            </a:r>
            <a:endParaRPr lang="en-US" sz="2058" dirty="0"/>
          </a:p>
        </p:txBody>
      </p:sp>
      <p:sp>
        <p:nvSpPr>
          <p:cNvPr id="13" name="Text 10"/>
          <p:cNvSpPr/>
          <p:nvPr/>
        </p:nvSpPr>
        <p:spPr>
          <a:xfrm>
            <a:off x="1555313" y="5123140"/>
            <a:ext cx="675548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WebRTC utiliza DTLS y SRTP para encriptar las comunicaciones.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92847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5" name="Text 12"/>
          <p:cNvSpPr/>
          <p:nvPr/>
        </p:nvSpPr>
        <p:spPr>
          <a:xfrm>
            <a:off x="1001673" y="5982414"/>
            <a:ext cx="162878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8"/>
              </a:lnSpc>
              <a:buNone/>
            </a:pPr>
            <a:r>
              <a:rPr lang="en-US" sz="247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470" dirty="0"/>
          </a:p>
        </p:txBody>
      </p:sp>
      <p:sp>
        <p:nvSpPr>
          <p:cNvPr id="16" name="Text 13"/>
          <p:cNvSpPr/>
          <p:nvPr/>
        </p:nvSpPr>
        <p:spPr>
          <a:xfrm>
            <a:off x="1555313" y="5928479"/>
            <a:ext cx="3297436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Privacidad de la Dirección IP</a:t>
            </a:r>
            <a:endParaRPr lang="en-US" sz="2058" dirty="0"/>
          </a:p>
        </p:txBody>
      </p:sp>
      <p:sp>
        <p:nvSpPr>
          <p:cNvPr id="17" name="Text 14"/>
          <p:cNvSpPr/>
          <p:nvPr/>
        </p:nvSpPr>
        <p:spPr>
          <a:xfrm>
            <a:off x="1555313" y="6388537"/>
            <a:ext cx="67554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pueden emplear servicios VPN o servidores TURN para ocultar la dirección IP del usuario.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2024-06-07T21:39:03Z</dcterms:created>
  <dcterms:modified xsi:type="dcterms:W3CDTF">2024-06-07T21:39:03Z</dcterms:modified>
</cp:coreProperties>
</file>